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9" r:id="rId2"/>
    <p:sldMasterId id="2147483701" r:id="rId3"/>
  </p:sldMasterIdLst>
  <p:notesMasterIdLst>
    <p:notesMasterId r:id="rId26"/>
  </p:notesMasterIdLst>
  <p:sldIdLst>
    <p:sldId id="256" r:id="rId4"/>
    <p:sldId id="285" r:id="rId5"/>
    <p:sldId id="265" r:id="rId6"/>
    <p:sldId id="258" r:id="rId7"/>
    <p:sldId id="272" r:id="rId8"/>
    <p:sldId id="286" r:id="rId9"/>
    <p:sldId id="300" r:id="rId10"/>
    <p:sldId id="287" r:id="rId11"/>
    <p:sldId id="301" r:id="rId12"/>
    <p:sldId id="288" r:id="rId13"/>
    <p:sldId id="302" r:id="rId14"/>
    <p:sldId id="289" r:id="rId15"/>
    <p:sldId id="293" r:id="rId16"/>
    <p:sldId id="290" r:id="rId17"/>
    <p:sldId id="292" r:id="rId18"/>
    <p:sldId id="291" r:id="rId19"/>
    <p:sldId id="304" r:id="rId20"/>
    <p:sldId id="276" r:id="rId21"/>
    <p:sldId id="296" r:id="rId22"/>
    <p:sldId id="297" r:id="rId23"/>
    <p:sldId id="305" r:id="rId24"/>
    <p:sldId id="295" r:id="rId25"/>
  </p:sldIdLst>
  <p:sldSz cx="9144000" cy="6858000" type="screen4x3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19" autoAdjust="0"/>
  </p:normalViewPr>
  <p:slideViewPr>
    <p:cSldViewPr>
      <p:cViewPr>
        <p:scale>
          <a:sx n="40" d="100"/>
          <a:sy n="40" d="100"/>
        </p:scale>
        <p:origin x="-216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74EAD-7653-4D8B-9CBB-E07453799D4B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C3D1365-4F7C-4C56-8368-507AC6F32D7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Video</a:t>
          </a:r>
          <a:endParaRPr lang="en-GB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6825C41-23C3-4C3B-B809-16BCBA58C312}" type="parTrans" cxnId="{A32CF00D-34AA-4239-97F3-B5856E5FFD7E}">
      <dgm:prSet/>
      <dgm:spPr/>
      <dgm:t>
        <a:bodyPr/>
        <a:lstStyle/>
        <a:p>
          <a:endParaRPr lang="en-GB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5E85CE7-73EE-4DE4-A872-B20B4BE8E788}" type="sibTrans" cxnId="{A32CF00D-34AA-4239-97F3-B5856E5FFD7E}">
      <dgm:prSet/>
      <dgm:spPr/>
      <dgm:t>
        <a:bodyPr/>
        <a:lstStyle/>
        <a:p>
          <a:endParaRPr lang="en-GB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0056FAB-6E75-462F-9A8F-EED89ACA9240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Audio</a:t>
          </a:r>
          <a:endParaRPr lang="en-GB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3765E5-2503-4091-B863-95A38AC50E17}" type="parTrans" cxnId="{E06BD298-75CD-4F94-9485-FB61EDC01022}">
      <dgm:prSet/>
      <dgm:spPr/>
      <dgm:t>
        <a:bodyPr/>
        <a:lstStyle/>
        <a:p>
          <a:endParaRPr lang="en-GB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06D143C-1235-47DC-9F79-FA3E92659ABC}" type="sibTrans" cxnId="{E06BD298-75CD-4F94-9485-FB61EDC01022}">
      <dgm:prSet/>
      <dgm:spPr/>
      <dgm:t>
        <a:bodyPr/>
        <a:lstStyle/>
        <a:p>
          <a:endParaRPr lang="en-GB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09A5D2D-D4B8-4545-915B-524A6592978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Typing</a:t>
          </a:r>
          <a:endParaRPr lang="en-GB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15F5045-7643-486B-8095-8A4B0439D418}" type="parTrans" cxnId="{D392B054-00AA-4491-AF90-C493CD9E1DBC}">
      <dgm:prSet/>
      <dgm:spPr/>
      <dgm:t>
        <a:bodyPr/>
        <a:lstStyle/>
        <a:p>
          <a:endParaRPr lang="en-GB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EF9649E-EE91-404B-8FC4-09BB49ECCF6D}" type="sibTrans" cxnId="{D392B054-00AA-4491-AF90-C493CD9E1DBC}">
      <dgm:prSet/>
      <dgm:spPr/>
      <dgm:t>
        <a:bodyPr/>
        <a:lstStyle/>
        <a:p>
          <a:endParaRPr lang="en-GB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4E268D4-9911-40C0-A804-26C204059AEA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Speech </a:t>
          </a:r>
          <a:endParaRPr lang="en-GB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92899A9-0780-47C3-91AD-A8338CA1CDDB}" type="parTrans" cxnId="{6099100B-3B7D-45E4-8DEA-353E864A6F5F}">
      <dgm:prSet/>
      <dgm:spPr/>
      <dgm:t>
        <a:bodyPr/>
        <a:lstStyle/>
        <a:p>
          <a:endParaRPr lang="en-GB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8EB48B7-21FD-42C2-8E1F-109FB45585D4}" type="sibTrans" cxnId="{6099100B-3B7D-45E4-8DEA-353E864A6F5F}">
      <dgm:prSet/>
      <dgm:spPr/>
      <dgm:t>
        <a:bodyPr/>
        <a:lstStyle/>
        <a:p>
          <a:endParaRPr lang="en-GB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2371679-FC7D-4EA4-95E7-768F14B2335A}" type="pres">
      <dgm:prSet presAssocID="{5BF74EAD-7653-4D8B-9CBB-E07453799D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44DF84-2E2E-4918-A803-442AA9E42CD6}" type="pres">
      <dgm:prSet presAssocID="{5BF74EAD-7653-4D8B-9CBB-E07453799D4B}" presName="axisShape" presStyleLbl="bgShp" presStyleIdx="0" presStyleCn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/>
        </a:p>
      </dgm:t>
    </dgm:pt>
    <dgm:pt modelId="{AC1A45EC-6CD1-46D6-840E-9577FA3C0FD9}" type="pres">
      <dgm:prSet presAssocID="{5BF74EAD-7653-4D8B-9CBB-E07453799D4B}" presName="rect1" presStyleLbl="node1" presStyleIdx="0" presStyleCnt="4" custLinFactNeighborY="3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643C7-4A88-40A3-B0E0-EE9748271A7C}" type="pres">
      <dgm:prSet presAssocID="{5BF74EAD-7653-4D8B-9CBB-E07453799D4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E73F21-C7D6-40B5-BF7B-14C8B22BE54F}" type="pres">
      <dgm:prSet presAssocID="{5BF74EAD-7653-4D8B-9CBB-E07453799D4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0D8D04-1B02-4519-92A1-B6349BFEC581}" type="pres">
      <dgm:prSet presAssocID="{5BF74EAD-7653-4D8B-9CBB-E07453799D4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FEE3F2-BC3B-48B5-9812-0F15BFCA7F1E}" type="presOf" srcId="{5BF74EAD-7653-4D8B-9CBB-E07453799D4B}" destId="{62371679-FC7D-4EA4-95E7-768F14B2335A}" srcOrd="0" destOrd="0" presId="urn:microsoft.com/office/officeart/2005/8/layout/matrix2"/>
    <dgm:cxn modelId="{7A2D8645-3039-474B-90C9-68B304DCD247}" type="presOf" srcId="{E4E268D4-9911-40C0-A804-26C204059AEA}" destId="{E50D8D04-1B02-4519-92A1-B6349BFEC581}" srcOrd="0" destOrd="0" presId="urn:microsoft.com/office/officeart/2005/8/layout/matrix2"/>
    <dgm:cxn modelId="{A32CF00D-34AA-4239-97F3-B5856E5FFD7E}" srcId="{5BF74EAD-7653-4D8B-9CBB-E07453799D4B}" destId="{6C3D1365-4F7C-4C56-8368-507AC6F32D7F}" srcOrd="0" destOrd="0" parTransId="{16825C41-23C3-4C3B-B809-16BCBA58C312}" sibTransId="{95E85CE7-73EE-4DE4-A872-B20B4BE8E788}"/>
    <dgm:cxn modelId="{98C04BB0-93D3-4C61-A3E8-CF2CA77B5B3E}" type="presOf" srcId="{40056FAB-6E75-462F-9A8F-EED89ACA9240}" destId="{FAD643C7-4A88-40A3-B0E0-EE9748271A7C}" srcOrd="0" destOrd="0" presId="urn:microsoft.com/office/officeart/2005/8/layout/matrix2"/>
    <dgm:cxn modelId="{D85CB21B-5B5D-4B0B-846C-BF288FD9CC3B}" type="presOf" srcId="{E09A5D2D-D4B8-4545-915B-524A65929782}" destId="{6BE73F21-C7D6-40B5-BF7B-14C8B22BE54F}" srcOrd="0" destOrd="0" presId="urn:microsoft.com/office/officeart/2005/8/layout/matrix2"/>
    <dgm:cxn modelId="{6BCDB3E8-E829-4973-BAB3-253D7E83E4B0}" type="presOf" srcId="{6C3D1365-4F7C-4C56-8368-507AC6F32D7F}" destId="{AC1A45EC-6CD1-46D6-840E-9577FA3C0FD9}" srcOrd="0" destOrd="0" presId="urn:microsoft.com/office/officeart/2005/8/layout/matrix2"/>
    <dgm:cxn modelId="{6099100B-3B7D-45E4-8DEA-353E864A6F5F}" srcId="{5BF74EAD-7653-4D8B-9CBB-E07453799D4B}" destId="{E4E268D4-9911-40C0-A804-26C204059AEA}" srcOrd="3" destOrd="0" parTransId="{992899A9-0780-47C3-91AD-A8338CA1CDDB}" sibTransId="{A8EB48B7-21FD-42C2-8E1F-109FB45585D4}"/>
    <dgm:cxn modelId="{E06BD298-75CD-4F94-9485-FB61EDC01022}" srcId="{5BF74EAD-7653-4D8B-9CBB-E07453799D4B}" destId="{40056FAB-6E75-462F-9A8F-EED89ACA9240}" srcOrd="1" destOrd="0" parTransId="{3C3765E5-2503-4091-B863-95A38AC50E17}" sibTransId="{506D143C-1235-47DC-9F79-FA3E92659ABC}"/>
    <dgm:cxn modelId="{D392B054-00AA-4491-AF90-C493CD9E1DBC}" srcId="{5BF74EAD-7653-4D8B-9CBB-E07453799D4B}" destId="{E09A5D2D-D4B8-4545-915B-524A65929782}" srcOrd="2" destOrd="0" parTransId="{915F5045-7643-486B-8095-8A4B0439D418}" sibTransId="{CEF9649E-EE91-404B-8FC4-09BB49ECCF6D}"/>
    <dgm:cxn modelId="{F08E8A3F-82E1-4A2A-9C12-1212CCCF29E0}" type="presParOf" srcId="{62371679-FC7D-4EA4-95E7-768F14B2335A}" destId="{0C44DF84-2E2E-4918-A803-442AA9E42CD6}" srcOrd="0" destOrd="0" presId="urn:microsoft.com/office/officeart/2005/8/layout/matrix2"/>
    <dgm:cxn modelId="{3654FEF5-3199-47A9-A055-29EE6EF33A7B}" type="presParOf" srcId="{62371679-FC7D-4EA4-95E7-768F14B2335A}" destId="{AC1A45EC-6CD1-46D6-840E-9577FA3C0FD9}" srcOrd="1" destOrd="0" presId="urn:microsoft.com/office/officeart/2005/8/layout/matrix2"/>
    <dgm:cxn modelId="{F377054E-3F3E-4BFE-BD4A-0772A5E06D35}" type="presParOf" srcId="{62371679-FC7D-4EA4-95E7-768F14B2335A}" destId="{FAD643C7-4A88-40A3-B0E0-EE9748271A7C}" srcOrd="2" destOrd="0" presId="urn:microsoft.com/office/officeart/2005/8/layout/matrix2"/>
    <dgm:cxn modelId="{ADCF5DFB-47A1-42F4-A547-2A19F67CF0FD}" type="presParOf" srcId="{62371679-FC7D-4EA4-95E7-768F14B2335A}" destId="{6BE73F21-C7D6-40B5-BF7B-14C8B22BE54F}" srcOrd="3" destOrd="0" presId="urn:microsoft.com/office/officeart/2005/8/layout/matrix2"/>
    <dgm:cxn modelId="{1FCBDFB0-5E8F-4D56-B278-E7CE7A3E9C9E}" type="presParOf" srcId="{62371679-FC7D-4EA4-95E7-768F14B2335A}" destId="{E50D8D04-1B02-4519-92A1-B6349BFEC5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4DF84-2E2E-4918-A803-442AA9E42CD6}">
      <dsp:nvSpPr>
        <dsp:cNvPr id="0" name=""/>
        <dsp:cNvSpPr/>
      </dsp:nvSpPr>
      <dsp:spPr>
        <a:xfrm>
          <a:off x="1005706" y="0"/>
          <a:ext cx="4900711" cy="490071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C1A45EC-6CD1-46D6-840E-9577FA3C0FD9}">
      <dsp:nvSpPr>
        <dsp:cNvPr id="0" name=""/>
        <dsp:cNvSpPr/>
      </dsp:nvSpPr>
      <dsp:spPr>
        <a:xfrm>
          <a:off x="1324252" y="384215"/>
          <a:ext cx="1960284" cy="1960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Video</a:t>
          </a:r>
          <a:endParaRPr lang="en-GB" sz="32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419945" y="479908"/>
        <a:ext cx="1768898" cy="1768898"/>
      </dsp:txXfrm>
    </dsp:sp>
    <dsp:sp modelId="{FAD643C7-4A88-40A3-B0E0-EE9748271A7C}">
      <dsp:nvSpPr>
        <dsp:cNvPr id="0" name=""/>
        <dsp:cNvSpPr/>
      </dsp:nvSpPr>
      <dsp:spPr>
        <a:xfrm>
          <a:off x="3627586" y="318546"/>
          <a:ext cx="1960284" cy="19602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Audio</a:t>
          </a:r>
          <a:endParaRPr lang="en-GB" sz="32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23279" y="414239"/>
        <a:ext cx="1768898" cy="1768898"/>
      </dsp:txXfrm>
    </dsp:sp>
    <dsp:sp modelId="{6BE73F21-C7D6-40B5-BF7B-14C8B22BE54F}">
      <dsp:nvSpPr>
        <dsp:cNvPr id="0" name=""/>
        <dsp:cNvSpPr/>
      </dsp:nvSpPr>
      <dsp:spPr>
        <a:xfrm>
          <a:off x="1324252" y="2621880"/>
          <a:ext cx="1960284" cy="19602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Typing</a:t>
          </a:r>
          <a:endParaRPr lang="en-GB" sz="32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419945" y="2717573"/>
        <a:ext cx="1768898" cy="1768898"/>
      </dsp:txXfrm>
    </dsp:sp>
    <dsp:sp modelId="{E50D8D04-1B02-4519-92A1-B6349BFEC581}">
      <dsp:nvSpPr>
        <dsp:cNvPr id="0" name=""/>
        <dsp:cNvSpPr/>
      </dsp:nvSpPr>
      <dsp:spPr>
        <a:xfrm>
          <a:off x="3627586" y="2621880"/>
          <a:ext cx="1960284" cy="19602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Speech </a:t>
          </a:r>
          <a:endParaRPr lang="en-GB" sz="32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23279" y="2717573"/>
        <a:ext cx="1768898" cy="1768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EE24-2220-4E6C-8487-B8AD9F759A29}" type="datetimeFigureOut">
              <a:rPr lang="en-GB" smtClean="0"/>
              <a:t>20/03/2013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46B09-A91E-4A17-8006-8AE04178A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67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14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9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0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0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48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8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8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45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40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test</a:t>
            </a:r>
            <a:r>
              <a:rPr lang="en-GB" baseline="0" dirty="0" smtClean="0"/>
              <a:t> if </a:t>
            </a:r>
            <a:r>
              <a:rPr lang="en-GB" baseline="0" dirty="0" err="1" smtClean="0"/>
              <a:t>MathML</a:t>
            </a:r>
            <a:r>
              <a:rPr lang="en-GB" baseline="0" dirty="0" smtClean="0"/>
              <a:t> works in a browser go to </a:t>
            </a:r>
            <a:r>
              <a:rPr lang="en-GB" dirty="0" smtClean="0"/>
              <a:t>http://www.mozilla.org/projects/mathml/demo/texvsmml.html</a:t>
            </a:r>
          </a:p>
          <a:p>
            <a:endParaRPr lang="en-GB" dirty="0" smtClean="0"/>
          </a:p>
          <a:p>
            <a:r>
              <a:rPr lang="en-GB" dirty="0" smtClean="0"/>
              <a:t>Download Internet Explorer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MathPlayer</a:t>
            </a:r>
            <a:r>
              <a:rPr lang="en-GB" baseline="0" dirty="0" smtClean="0"/>
              <a:t> plug-in at http://www.dessci.com/en/products/mathplayer/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1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06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09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05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7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71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6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4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5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Audio Notetaker</a:t>
            </a:r>
            <a:r>
              <a:rPr lang="en-GB" baseline="0" dirty="0" smtClean="0"/>
              <a:t> v3 features:</a:t>
            </a:r>
          </a:p>
          <a:p>
            <a:r>
              <a:rPr lang="en-GB" baseline="0" dirty="0" smtClean="0"/>
              <a:t>- Visual representation of audio – navigate and edit like text.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Record live during lectures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Annotate audio with colour and text notes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Import images, PDFs alongside audio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Screen capture from videos and webinars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- possible to import LiveScribe audio and annotated notes – see http://support.sonocent.com/customer/portal/articles/779669-can-i-use-audio-notetaker-with-live-scribe-pens-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2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http://www.livescribe.com/en-us/solutions/learningdisabilities/</a:t>
            </a:r>
          </a:p>
          <a:p>
            <a:endParaRPr lang="en-GB" dirty="0" smtClean="0"/>
          </a:p>
          <a:p>
            <a:r>
              <a:rPr lang="en-GB" dirty="0" smtClean="0"/>
              <a:t>Good example of</a:t>
            </a:r>
            <a:r>
              <a:rPr lang="en-GB" baseline="0" dirty="0" smtClean="0"/>
              <a:t> how an engineering student uses LiveScribe at http://www.podcast-directory.co.uk/episodes/episode-11-livescribe-9279749.html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But hand-writing recognition has issues. Can not recognise:</a:t>
            </a:r>
          </a:p>
          <a:p>
            <a:r>
              <a:rPr lang="en-GB" dirty="0" smtClean="0"/>
              <a:t>-  miss-spelt words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Specialist vocabulary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Best used for searching hand-written text.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F62F-7E66-494C-88B8-DD0A3D63034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6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91B3459-76A9-476B-8BC3-9EE03C5675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3E6ED-4CA9-47E5-8227-F5DD3A4DA1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9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2548-9673-48C2-AC10-02D4F10A78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7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0180-746D-4817-96A1-C63A15C3D1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9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0180-746D-4817-96A1-C63A15C3D1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42900" indent="-342900" algn="l" rtl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619A-49BF-49E8-A353-A639FB0A99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73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83438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0E3F-19F3-49BC-9CD6-77B96562D8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0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162D-B4DF-42D0-99ED-ED3CB3C37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2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7237D-A225-48F3-99DA-C42239E2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8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9093-A8B7-4F19-9B29-9C48912C9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C7A4-0B13-4C12-B19D-0A79AF13C02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56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364E-5C1F-45F0-9A86-6706DEC5A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8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63D9-48F2-48C7-9B0F-A078B617DF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1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8B75-AA95-435E-935D-6811390EF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7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33DE-CF2B-4D6F-8807-48D6D6F5B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15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A6DE-6052-4944-9F17-F7E65309E4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8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53808-1A44-455A-AC05-011C647B8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30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84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16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45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1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A41C-9208-49A6-8272-2DCF004B175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98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85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51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36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80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16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BAC-6977-49B5-89EF-6F2BDD385F5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8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0EFC-F5A2-4F26-894A-2E8C1261AC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EA53-86E0-4401-B89E-86A030F1CEE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5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EB9D4-2DCD-4AA5-8F4D-41B37D28ED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2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1FC0-4107-402A-BB97-1E5C9670450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2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1276-7044-4C90-A5B4-F3BEFAF67D6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4162" y="1906488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8010180-746D-4817-96A1-C63A15C3D1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600"/>
        </a:spcBef>
        <a:spcAft>
          <a:spcPct val="70000"/>
        </a:spcAft>
        <a:buChar char="•"/>
        <a:defRPr sz="2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11213" indent="-288925" algn="l" rtl="0" eaLnBrk="1" fontAlgn="base" hangingPunct="1">
        <a:lnSpc>
          <a:spcPct val="110000"/>
        </a:lnSpc>
        <a:spcBef>
          <a:spcPts val="600"/>
        </a:spcBef>
        <a:spcAft>
          <a:spcPct val="50000"/>
        </a:spcAft>
        <a:buChar char="–"/>
        <a:defRPr sz="2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19200" indent="-2286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27188" indent="-2286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har char="»"/>
        <a:defRPr sz="2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BDB7C1B9-C4D9-4059-BCAC-1BAB914CBC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channel/UC2-Woj2SZQn0LAs_y_bYZkg?feature=watch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.james@soton.ac.u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onotektaer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ribe.com/en-us/solutions/learningdisabiliti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370C04AD-5901-463F-8B0E-5819B2690EAC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 smtClean="0"/>
              <a:t>Capturing, writing and reading maths electronically - what works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850" y="4124672"/>
            <a:ext cx="8496300" cy="175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bg1"/>
                </a:solidFill>
              </a:rPr>
              <a:t>Dr Abi James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bg1"/>
                </a:solidFill>
              </a:rPr>
              <a:t>Accessibility Group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bg1"/>
                </a:solidFill>
              </a:rPr>
              <a:t>WAIS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08712" cy="936104"/>
          </a:xfrm>
        </p:spPr>
        <p:txBody>
          <a:bodyPr/>
          <a:lstStyle/>
          <a:p>
            <a:r>
              <a:rPr lang="en-GB" dirty="0" smtClean="0"/>
              <a:t>Tablets for note-taking maths?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2016"/>
            <a:ext cx="8229600" cy="47132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3 different “tablet” operating systems now </a:t>
            </a:r>
            <a:r>
              <a:rPr lang="en-GB" dirty="0" smtClean="0"/>
              <a:t>available: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iOS </a:t>
            </a:r>
            <a:r>
              <a:rPr lang="en-GB" dirty="0"/>
              <a:t>= </a:t>
            </a:r>
            <a:r>
              <a:rPr lang="en-GB" dirty="0" smtClean="0"/>
              <a:t>iPad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Android </a:t>
            </a:r>
            <a:r>
              <a:rPr lang="en-GB" dirty="0"/>
              <a:t>= Google </a:t>
            </a:r>
            <a:r>
              <a:rPr lang="en-GB" dirty="0" smtClean="0"/>
              <a:t>Nexus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Windows RT</a:t>
            </a:r>
            <a:endParaRPr lang="en-GB" dirty="0"/>
          </a:p>
        </p:txBody>
      </p:sp>
      <p:pic>
        <p:nvPicPr>
          <p:cNvPr id="5" name="Picture 4" descr="http://www.talkandroid.com/wp-content/uploads/2011/08/JeffersonHighSchool.jpg?3995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43" y="4365104"/>
            <a:ext cx="3857600" cy="260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7.mshcdn.com/wp-content/uploads/2011/12/students-ipads_6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77803"/>
            <a:ext cx="5508104" cy="269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6192366" cy="1440160"/>
          </a:xfrm>
        </p:spPr>
        <p:txBody>
          <a:bodyPr/>
          <a:lstStyle/>
          <a:p>
            <a:r>
              <a:rPr lang="en-GB" smtClean="0"/>
              <a:t>Tablets for note-taking maths?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2056"/>
            <a:ext cx="8229600" cy="47132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Why </a:t>
            </a:r>
            <a:r>
              <a:rPr lang="en-GB" dirty="0"/>
              <a:t>are we interested in </a:t>
            </a:r>
            <a:r>
              <a:rPr lang="en-GB" dirty="0" smtClean="0"/>
              <a:t>Tablets?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Small </a:t>
            </a:r>
            <a:r>
              <a:rPr lang="en-GB" dirty="0"/>
              <a:t>and </a:t>
            </a:r>
            <a:r>
              <a:rPr lang="en-GB" dirty="0" smtClean="0"/>
              <a:t>light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Designed </a:t>
            </a:r>
            <a:r>
              <a:rPr lang="en-GB" dirty="0"/>
              <a:t>for note-taking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But Windows tablets have been around for many years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Windows 8 multi-touch tablets now available.</a:t>
            </a:r>
          </a:p>
        </p:txBody>
      </p:sp>
    </p:spTree>
    <p:extLst>
      <p:ext uri="{BB962C8B-B14F-4D97-AF65-F5344CB8AC3E}">
        <p14:creationId xmlns:p14="http://schemas.microsoft.com/office/powerpoint/2010/main" val="19622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6048350" cy="649288"/>
          </a:xfrm>
        </p:spPr>
        <p:txBody>
          <a:bodyPr/>
          <a:lstStyle/>
          <a:p>
            <a:r>
              <a:rPr lang="en-GB" dirty="0" smtClean="0"/>
              <a:t>Tablets ... the story 5 years ago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6347048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During Nov – Dec 2007, provided  4 students with Toshiba Windows Vista tablets for 4 weeks at </a:t>
            </a:r>
            <a:r>
              <a:rPr lang="en-GB" sz="2400" dirty="0" smtClean="0"/>
              <a:t>Loughborough</a:t>
            </a:r>
            <a:endParaRPr lang="en-GB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To support maths and engineering students who have difficulties: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laying out notes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taking accurate notes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editing and proofing math based assignments.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Also tried maths hand-writing recognition</a:t>
            </a:r>
          </a:p>
        </p:txBody>
      </p:sp>
      <p:pic>
        <p:nvPicPr>
          <p:cNvPr id="10244" name="Content Placeholder 8" descr="prod_portM700_300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03" y="1412776"/>
            <a:ext cx="2448297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7" descr="onenot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7032"/>
            <a:ext cx="599757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861048"/>
            <a:ext cx="3716337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7200478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Tablet PC’s &amp; OneNote for Engineering Students (2007)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340768"/>
            <a:ext cx="8291512" cy="226536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“Notes are less confusing as errors are erased easily”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“So much easier - everything is in the same place, all organised, not a piece of paper floating in the bottom of the bag.”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528" y="261044"/>
            <a:ext cx="6419056" cy="1439764"/>
          </a:xfrm>
        </p:spPr>
        <p:txBody>
          <a:bodyPr/>
          <a:lstStyle/>
          <a:p>
            <a:r>
              <a:rPr lang="en-GB" dirty="0" smtClean="0"/>
              <a:t>Hand writing recognition &amp; maths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556469"/>
            <a:ext cx="8229600" cy="49688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Handwritten text recognition relies on good spelling &amp; recognising words from a dictionary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Hand-written maths relies on real-time analysis of strokes as symbols are formed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Much more dependent on accuracy &amp; spatial layout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Formation of symbols is not consistent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Across countries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Across individuals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But built into Windows (and </a:t>
            </a:r>
            <a:r>
              <a:rPr lang="en-GB" dirty="0" err="1" smtClean="0"/>
              <a:t>MathType</a:t>
            </a:r>
            <a:r>
              <a:rPr lang="en-GB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Starting to appear on tablet apps e.g. </a:t>
            </a:r>
            <a:r>
              <a:rPr lang="en-GB" dirty="0" err="1" smtClean="0"/>
              <a:t>MathBrush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259432"/>
            <a:ext cx="8496300" cy="649288"/>
          </a:xfrm>
        </p:spPr>
        <p:txBody>
          <a:bodyPr/>
          <a:lstStyle/>
          <a:p>
            <a:r>
              <a:rPr lang="en-GB" dirty="0" smtClean="0"/>
              <a:t>Working with PDF files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284162" y="898376"/>
            <a:ext cx="8496300" cy="4114800"/>
          </a:xfrm>
        </p:spPr>
        <p:txBody>
          <a:bodyPr/>
          <a:lstStyle/>
          <a:p>
            <a:r>
              <a:rPr lang="en-GB" sz="2600" dirty="0" smtClean="0"/>
              <a:t>Lecture notes, articles &amp; learning materials often shared as PDF files. </a:t>
            </a:r>
          </a:p>
          <a:p>
            <a:r>
              <a:rPr lang="en-GB" sz="2600" dirty="0" smtClean="0"/>
              <a:t>Digital pens don’t work</a:t>
            </a:r>
          </a:p>
          <a:p>
            <a:r>
              <a:rPr lang="en-GB" sz="2600" dirty="0" smtClean="0"/>
              <a:t>Tablets do! Can: </a:t>
            </a:r>
          </a:p>
          <a:p>
            <a:pPr lvl="1"/>
            <a:r>
              <a:rPr lang="en-GB" sz="2600" dirty="0" smtClean="0"/>
              <a:t>Annotate PDF files e.g. Good Reader, Documents</a:t>
            </a:r>
          </a:p>
          <a:p>
            <a:pPr lvl="1"/>
            <a:r>
              <a:rPr lang="en-GB" sz="2600" dirty="0" smtClean="0"/>
              <a:t>Can be read aloud if accessible</a:t>
            </a:r>
          </a:p>
          <a:p>
            <a:r>
              <a:rPr lang="en-GB" sz="2600" dirty="0" smtClean="0"/>
              <a:t>But maths, diagrams, </a:t>
            </a:r>
            <a:r>
              <a:rPr lang="en-GB" sz="2600" dirty="0"/>
              <a:t>images are not accessible. </a:t>
            </a:r>
            <a:endParaRPr lang="en-GB" sz="2600" dirty="0" smtClean="0"/>
          </a:p>
          <a:p>
            <a:r>
              <a:rPr lang="en-GB" sz="2600" dirty="0" smtClean="0"/>
              <a:t>Good</a:t>
            </a:r>
            <a:r>
              <a:rPr lang="en-GB" sz="2600" dirty="0"/>
              <a:t>, accessible PDF files are hand to </a:t>
            </a:r>
            <a:r>
              <a:rPr lang="en-GB" sz="2600" dirty="0" smtClean="0"/>
              <a:t>find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7067128" cy="922114"/>
          </a:xfrm>
        </p:spPr>
        <p:txBody>
          <a:bodyPr/>
          <a:lstStyle/>
          <a:p>
            <a:r>
              <a:rPr lang="en-GB" dirty="0" smtClean="0"/>
              <a:t>Apps for maths note-taking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3406"/>
            <a:ext cx="7742629" cy="5255914"/>
          </a:xfrm>
        </p:spPr>
        <p:txBody>
          <a:bodyPr rtlCol="0">
            <a:noAutofit/>
          </a:bodyPr>
          <a:lstStyle/>
          <a:p>
            <a:pPr fontAlgn="auto">
              <a:lnSpc>
                <a:spcPct val="13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Lots of general note-taking apps</a:t>
            </a:r>
          </a:p>
          <a:p>
            <a:pPr fontAlgn="auto">
              <a:lnSpc>
                <a:spcPct val="13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Evernote with Skitch (drawing) &amp; Penultimate (hand-writing) lets you take notes, gather information &amp; synchronise between devices</a:t>
            </a:r>
          </a:p>
          <a:p>
            <a:pPr lvl="1" fontAlgn="auto">
              <a:lnSpc>
                <a:spcPct val="130000"/>
              </a:lnSpc>
              <a:spcAft>
                <a:spcPts val="30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Will do hand-writing recognition on text in images for searching</a:t>
            </a:r>
          </a:p>
          <a:p>
            <a:pPr lvl="1" fontAlgn="auto">
              <a:lnSpc>
                <a:spcPct val="130000"/>
              </a:lnSpc>
              <a:spcAft>
                <a:spcPts val="30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Can record audio at the same time but no time-syncing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Apps for maths note-taking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19256" cy="639762"/>
          </a:xfrm>
        </p:spPr>
        <p:txBody>
          <a:bodyPr/>
          <a:lstStyle/>
          <a:p>
            <a:r>
              <a:rPr lang="en-GB" sz="2800" b="0" dirty="0"/>
              <a:t>LaTeX editors / Notes + maths keyboard apps available e.g.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4330824" cy="3951288"/>
          </a:xfrm>
        </p:spPr>
        <p:txBody>
          <a:bodyPr rtlCol="0">
            <a:noAutofit/>
          </a:bodyPr>
          <a:lstStyle/>
          <a:p>
            <a:pPr lvl="1" fontAlgn="auto">
              <a:lnSpc>
                <a:spcPct val="13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Notes </a:t>
            </a:r>
            <a:r>
              <a:rPr lang="en-GB" sz="2400" dirty="0" smtClean="0"/>
              <a:t>&amp; Maths</a:t>
            </a:r>
          </a:p>
          <a:p>
            <a:pPr lvl="1" fontAlgn="auto">
              <a:lnSpc>
                <a:spcPct val="13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400" dirty="0" err="1" smtClean="0"/>
              <a:t>MathBrush</a:t>
            </a:r>
            <a:r>
              <a:rPr lang="en-GB" sz="2400" dirty="0" smtClean="0"/>
              <a:t> </a:t>
            </a:r>
            <a:r>
              <a:rPr lang="en-GB" sz="2400" dirty="0" smtClean="0"/>
              <a:t>for </a:t>
            </a:r>
            <a:r>
              <a:rPr lang="en-GB" sz="2400" dirty="0" err="1" smtClean="0"/>
              <a:t>recongitzing</a:t>
            </a:r>
            <a:r>
              <a:rPr lang="en-GB" sz="2400" dirty="0" smtClean="0"/>
              <a:t> hand-writing</a:t>
            </a:r>
          </a:p>
          <a:p>
            <a:pPr marL="342900" lvl="1" indent="-342900" fontAlgn="auto">
              <a:lnSpc>
                <a:spcPct val="13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But can also type </a:t>
            </a:r>
            <a:r>
              <a:rPr lang="en-GB" sz="2400" dirty="0" err="1"/>
              <a:t>TeX</a:t>
            </a:r>
            <a:r>
              <a:rPr lang="en-GB" sz="2400" dirty="0"/>
              <a:t> into a notes app &amp; import to word / editor later</a:t>
            </a:r>
          </a:p>
          <a:p>
            <a:pPr fontAlgn="auto">
              <a:lnSpc>
                <a:spcPct val="13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3342"/>
            <a:ext cx="4041775" cy="3034353"/>
          </a:xfrm>
        </p:spPr>
      </p:pic>
    </p:spTree>
    <p:extLst>
      <p:ext uri="{BB962C8B-B14F-4D97-AF65-F5344CB8AC3E}">
        <p14:creationId xmlns:p14="http://schemas.microsoft.com/office/powerpoint/2010/main" val="16906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DB60DE1B-81F3-4349-8B4A-D40119A95E25}{370C04AD-5901-463F-8B0E-5819B2690EAC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6408390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Writing maths content on Windows: </a:t>
            </a:r>
            <a:r>
              <a:rPr lang="en-GB" dirty="0" err="1" smtClean="0"/>
              <a:t>LaTex</a:t>
            </a:r>
            <a:endParaRPr lang="en-GB" dirty="0" smtClean="0"/>
          </a:p>
        </p:txBody>
      </p:sp>
      <p:sp>
        <p:nvSpPr>
          <p:cNvPr id="16387" name="_OM_BulletList_"/>
          <p:cNvSpPr>
            <a:spLocks noGrp="1"/>
          </p:cNvSpPr>
          <p:nvPr>
            <p:ph type="body" idx="1"/>
          </p:nvPr>
        </p:nvSpPr>
        <p:spPr>
          <a:xfrm>
            <a:off x="1042988" y="1557338"/>
            <a:ext cx="7200900" cy="3636962"/>
          </a:xfrm>
        </p:spPr>
        <p:txBody>
          <a:bodyPr>
            <a:spAutoFit/>
          </a:bodyPr>
          <a:lstStyle/>
          <a:p>
            <a:r>
              <a:rPr lang="en-GB" dirty="0" smtClean="0"/>
              <a:t>LaTeX (mark-up language for Maths) can be easily converted into </a:t>
            </a:r>
            <a:r>
              <a:rPr lang="en-GB" dirty="0" err="1" smtClean="0"/>
              <a:t>MathML</a:t>
            </a:r>
            <a:r>
              <a:rPr lang="en-GB" dirty="0" smtClean="0"/>
              <a:t> &amp; is usually the format that maths notes &amp; papers start off in.</a:t>
            </a:r>
          </a:p>
          <a:p>
            <a:r>
              <a:rPr lang="en-GB" dirty="0" smtClean="0"/>
              <a:t>Many LaTeX editing tools for Windows available. If competent </a:t>
            </a:r>
            <a:r>
              <a:rPr lang="en-GB" dirty="0" err="1" smtClean="0"/>
              <a:t>TeX</a:t>
            </a:r>
            <a:r>
              <a:rPr lang="en-GB" dirty="0" smtClean="0"/>
              <a:t> user then can used note-taking strategies.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6336382" cy="6492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Writing maths content on Windows: </a:t>
            </a:r>
            <a:r>
              <a:rPr lang="en-GB" dirty="0" err="1" smtClean="0"/>
              <a:t>MathType</a:t>
            </a:r>
            <a:endParaRPr lang="en-GB" dirty="0" smtClean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683568" y="1475370"/>
            <a:ext cx="7848872" cy="4905958"/>
          </a:xfrm>
        </p:spPr>
        <p:txBody>
          <a:bodyPr wrap="square"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/>
              <a:t>MathsType</a:t>
            </a:r>
            <a:r>
              <a:rPr lang="en-GB" dirty="0" smtClean="0"/>
              <a:t> is a plug-in for Office that extends Equation Editor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Allows easy export to </a:t>
            </a:r>
            <a:r>
              <a:rPr lang="en-GB" dirty="0" err="1" smtClean="0"/>
              <a:t>MathML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Extends Windows maths handwriting recognition.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Can type in </a:t>
            </a:r>
            <a:r>
              <a:rPr lang="en-GB" dirty="0" err="1" smtClean="0"/>
              <a:t>TeX</a:t>
            </a:r>
            <a:r>
              <a:rPr lang="en-GB" dirty="0" smtClean="0"/>
              <a:t> code and convert to equations.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Can type </a:t>
            </a:r>
            <a:r>
              <a:rPr lang="en-GB" sz="2400" dirty="0" err="1" smtClean="0"/>
              <a:t>TeX</a:t>
            </a:r>
            <a:r>
              <a:rPr lang="en-GB" sz="2400" dirty="0" smtClean="0"/>
              <a:t> code into notes on a Tablet then convert using </a:t>
            </a:r>
            <a:r>
              <a:rPr lang="en-GB" sz="2400" dirty="0" err="1" smtClean="0"/>
              <a:t>MathType</a:t>
            </a:r>
            <a:r>
              <a:rPr lang="en-GB" sz="2400" dirty="0" smtClean="0"/>
              <a:t> in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275040" cy="850900"/>
          </a:xfrm>
        </p:spPr>
        <p:txBody>
          <a:bodyPr/>
          <a:lstStyle/>
          <a:p>
            <a:r>
              <a:rPr lang="en-GB" dirty="0" smtClean="0"/>
              <a:t>Why avoid using pen and paper?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595586"/>
            <a:ext cx="8229600" cy="4857750"/>
          </a:xfrm>
        </p:spPr>
        <p:txBody>
          <a:bodyPr/>
          <a:lstStyle/>
          <a:p>
            <a:r>
              <a:rPr lang="en-GB" dirty="0" smtClean="0"/>
              <a:t>Problems with hand writing notes:</a:t>
            </a:r>
          </a:p>
          <a:p>
            <a:pPr lvl="1"/>
            <a:r>
              <a:rPr lang="en-GB" dirty="0" smtClean="0"/>
              <a:t>physical difficulty with creating notes; </a:t>
            </a:r>
          </a:p>
          <a:p>
            <a:pPr lvl="1"/>
            <a:r>
              <a:rPr lang="en-GB" dirty="0" smtClean="0"/>
              <a:t>unable to concentrate or accurately take down notes in a seminar or lecture</a:t>
            </a:r>
          </a:p>
          <a:p>
            <a:r>
              <a:rPr lang="en-GB" dirty="0" smtClean="0"/>
              <a:t>Want to manipulate notes afterwards;</a:t>
            </a:r>
          </a:p>
          <a:p>
            <a:pPr lvl="1"/>
            <a:r>
              <a:rPr lang="en-GB" dirty="0" smtClean="0"/>
              <a:t>Search</a:t>
            </a:r>
          </a:p>
          <a:p>
            <a:pPr lvl="1"/>
            <a:r>
              <a:rPr lang="en-GB" dirty="0" smtClean="0"/>
              <a:t>Correct &amp; convert to print</a:t>
            </a:r>
          </a:p>
          <a:p>
            <a:r>
              <a:rPr lang="en-GB" dirty="0" smtClean="0"/>
              <a:t>Need accessible maths notes</a:t>
            </a:r>
          </a:p>
          <a:p>
            <a:r>
              <a:rPr lang="en-GB" dirty="0" smtClean="0"/>
              <a:t>Want to write maths in an accessible format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480720" cy="10801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Writing maths content on Windows: MathTalk &amp; Dragon</a:t>
            </a:r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1042988" y="1557338"/>
            <a:ext cx="7200900" cy="3833812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Speech recognition of maths possible with MathTalk, Dragon &amp; Scientific Notebook.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But lots of training required and must be good at speaking mathematical language &amp; terms.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See </a:t>
            </a:r>
            <a:r>
              <a:rPr lang="en-GB" dirty="0" smtClean="0">
                <a:hlinkClick r:id="rId3"/>
              </a:rPr>
              <a:t>MathTalk </a:t>
            </a:r>
            <a:r>
              <a:rPr lang="en-GB" dirty="0" smtClean="0"/>
              <a:t>videos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300" cy="649288"/>
          </a:xfrm>
        </p:spPr>
        <p:txBody>
          <a:bodyPr/>
          <a:lstStyle/>
          <a:p>
            <a:r>
              <a:rPr lang="en-GB" dirty="0" smtClean="0"/>
              <a:t>Reading maths content</a:t>
            </a:r>
          </a:p>
        </p:txBody>
      </p:sp>
      <p:sp>
        <p:nvSpPr>
          <p:cNvPr id="19459" name="_OM_BulletList_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8568630" cy="1629677"/>
          </a:xfr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dirty="0" err="1" smtClean="0"/>
              <a:t>Ebook</a:t>
            </a:r>
            <a:r>
              <a:rPr lang="en-GB" dirty="0" smtClean="0"/>
              <a:t> content often presents maths as images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dirty="0" smtClean="0"/>
              <a:t>ePub 3 supports </a:t>
            </a:r>
            <a:r>
              <a:rPr lang="en-GB" dirty="0" err="1" smtClean="0"/>
              <a:t>MathML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0050" y="3274640"/>
            <a:ext cx="4820022" cy="4114800"/>
          </a:xfrm>
        </p:spPr>
        <p:txBody>
          <a:bodyPr/>
          <a:lstStyle/>
          <a:p>
            <a:r>
              <a:rPr lang="en-GB" dirty="0"/>
              <a:t>ePub3 readers: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err="1"/>
              <a:t>iBooks</a:t>
            </a:r>
            <a:r>
              <a:rPr lang="en-GB" dirty="0"/>
              <a:t> on iPad</a:t>
            </a:r>
            <a:r>
              <a:rPr lang="en-GB" dirty="0" smtClean="0"/>
              <a:t>, but no TTS 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Ideal Reader on </a:t>
            </a:r>
            <a:r>
              <a:rPr lang="en-GB" dirty="0" smtClean="0"/>
              <a:t>Android</a:t>
            </a:r>
            <a:endParaRPr lang="en-GB" dirty="0"/>
          </a:p>
          <a:p>
            <a:r>
              <a:rPr lang="en-GB" sz="2400" dirty="0" smtClean="0"/>
              <a:t>Always </a:t>
            </a:r>
            <a:r>
              <a:rPr lang="en-GB" sz="2400" dirty="0"/>
              <a:t>ask publishers for ePub format over PDF</a:t>
            </a:r>
            <a:r>
              <a:rPr lang="en-GB" sz="2400" dirty="0" smtClean="0"/>
              <a:t>!</a:t>
            </a:r>
            <a:endParaRPr lang="en-GB" sz="2400" dirty="0"/>
          </a:p>
        </p:txBody>
      </p:sp>
      <p:pic>
        <p:nvPicPr>
          <p:cNvPr id="19460" name="Picture 5" descr="C:\Users\Abi\Pictures\kindle-ipad-m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132856"/>
            <a:ext cx="372542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 Details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906488"/>
            <a:ext cx="8240910" cy="4114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dirty="0" smtClean="0"/>
              <a:t>Abi James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Visiting Research Fellow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Accessibility Group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ECS, University of Southampton</a:t>
            </a:r>
            <a:endParaRPr lang="en-GB" dirty="0" smtClean="0"/>
          </a:p>
          <a:p>
            <a:pPr marL="0" indent="0">
              <a:buFont typeface="Arial" charset="0"/>
              <a:buNone/>
            </a:pPr>
            <a:r>
              <a:rPr lang="en-GB" dirty="0" smtClean="0">
                <a:hlinkClick r:id="rId3"/>
              </a:rPr>
              <a:t>a.james@soton.ac.uk</a:t>
            </a:r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D7BBFB09-7895-488B-BBB3-418185225394}{6A3A8D7B-6D86-4D43-A1DD-BD7D563EC5ED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850" y="331440"/>
            <a:ext cx="8496300" cy="649288"/>
          </a:xfrm>
        </p:spPr>
        <p:txBody>
          <a:bodyPr/>
          <a:lstStyle/>
          <a:p>
            <a:r>
              <a:rPr lang="en-GB" dirty="0" smtClean="0"/>
              <a:t>Accessible Maths Content</a:t>
            </a:r>
          </a:p>
        </p:txBody>
      </p:sp>
      <p:sp>
        <p:nvSpPr>
          <p:cNvPr id="4099" name="_OM_BulletList_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269"/>
          </a:xfrm>
        </p:spPr>
        <p:txBody>
          <a:bodyPr>
            <a:spAutoFit/>
          </a:bodyPr>
          <a:lstStyle/>
          <a:p>
            <a:r>
              <a:rPr lang="en-GB" dirty="0" err="1" smtClean="0"/>
              <a:t>MathML</a:t>
            </a:r>
            <a:r>
              <a:rPr lang="en-GB" dirty="0" smtClean="0"/>
              <a:t> enables accessible maths content to be created, displayed &amp; spoken</a:t>
            </a:r>
          </a:p>
          <a:p>
            <a:r>
              <a:rPr lang="en-GB" dirty="0" err="1" smtClean="0"/>
              <a:t>MathPlayer</a:t>
            </a:r>
            <a:r>
              <a:rPr lang="en-GB" dirty="0" smtClean="0"/>
              <a:t>, </a:t>
            </a:r>
            <a:r>
              <a:rPr lang="en-GB" dirty="0" err="1" smtClean="0"/>
              <a:t>MathJax</a:t>
            </a:r>
            <a:r>
              <a:rPr lang="en-GB" dirty="0" smtClean="0"/>
              <a:t> and browser plug-ins support accessible maths on the web</a:t>
            </a:r>
          </a:p>
          <a:p>
            <a:r>
              <a:rPr lang="en-GB" dirty="0" err="1" smtClean="0"/>
              <a:t>MathML</a:t>
            </a:r>
            <a:r>
              <a:rPr lang="en-GB" dirty="0" smtClean="0"/>
              <a:t> based tools can also be utilized off-line</a:t>
            </a:r>
          </a:p>
          <a:p>
            <a:r>
              <a:rPr lang="en-GB" dirty="0" smtClean="0"/>
              <a:t>Firefox support </a:t>
            </a:r>
            <a:r>
              <a:rPr lang="en-GB" dirty="0" err="1" smtClean="0"/>
              <a:t>MathML</a:t>
            </a:r>
            <a:r>
              <a:rPr lang="en-GB" dirty="0" smtClean="0"/>
              <a:t>. Internet Explorer requires the </a:t>
            </a:r>
            <a:r>
              <a:rPr lang="en-GB" dirty="0" err="1" smtClean="0"/>
              <a:t>MathPlayer</a:t>
            </a:r>
            <a:r>
              <a:rPr lang="en-GB" dirty="0" smtClean="0"/>
              <a:t> plug-in.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59591904-F681-45DE-8863-F621D12E6A93}{6A3A8D7B-6D86-4D43-A1DD-BD7D563EC5ED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39" y="330897"/>
            <a:ext cx="7344313" cy="72183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4 other ways of capturing mathematical &amp; science information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1386518"/>
              </p:ext>
            </p:extLst>
          </p:nvPr>
        </p:nvGraphicFramePr>
        <p:xfrm>
          <a:off x="1403648" y="1772816"/>
          <a:ext cx="6912124" cy="490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D2CE0EF8-D2FB-459E-B6A5-EAC97FB721AB}{370C04AD-5901-463F-8B0E-5819B2690EAC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408712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Technology for Capturing notes with maths and science content</a:t>
            </a:r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7859713" cy="4712637"/>
          </a:xfrm>
        </p:spPr>
        <p:txBody>
          <a:bodyPr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Audio Capture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Digital Pens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Tablets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Hand-writing recognition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text 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maths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Photos &amp; Video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300" cy="649288"/>
          </a:xfrm>
        </p:spPr>
        <p:txBody>
          <a:bodyPr/>
          <a:lstStyle/>
          <a:p>
            <a:r>
              <a:rPr lang="en-GB" dirty="0" smtClean="0"/>
              <a:t>Audio Capture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323850" y="1762472"/>
            <a:ext cx="8496300" cy="4114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</a:pPr>
            <a:r>
              <a:rPr lang="en-GB" sz="2800" dirty="0"/>
              <a:t>Digital recording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/>
              <a:t>Difficult to capture 2-D nature of equations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/>
              <a:t>Difficult to capture working through an equation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</a:pPr>
            <a:r>
              <a:rPr lang="en-GB" sz="2800" dirty="0"/>
              <a:t>But can be enhanced….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</a:pPr>
            <a:r>
              <a:rPr lang="en-GB" sz="2800" dirty="0"/>
              <a:t>Demonstration of Audio Notetaker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640"/>
            <a:ext cx="8496300" cy="649288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Audio </a:t>
            </a:r>
            <a:r>
              <a:rPr lang="en-GB" dirty="0" err="1" smtClean="0">
                <a:hlinkClick r:id="rId3"/>
              </a:rPr>
              <a:t>NoteTaker</a:t>
            </a:r>
            <a:r>
              <a:rPr lang="en-GB" dirty="0" smtClean="0">
                <a:hlinkClick r:id="rId3"/>
              </a:rPr>
              <a:t> v3.0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95" y="1412776"/>
            <a:ext cx="9304007" cy="495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300" cy="6492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Digital Pens:</a:t>
            </a:r>
            <a:br>
              <a:rPr lang="en-GB" dirty="0" smtClean="0"/>
            </a:br>
            <a:r>
              <a:rPr lang="en-GB" dirty="0" smtClean="0"/>
              <a:t> Enhanced Pen &amp; Paper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special paper digital pens capture text that is written as well as recording audio</a:t>
            </a:r>
          </a:p>
          <a:p>
            <a:r>
              <a:rPr lang="en-GB" dirty="0" smtClean="0"/>
              <a:t>Content can then be transferred to a computer in a digital format.</a:t>
            </a:r>
          </a:p>
          <a:p>
            <a:r>
              <a:rPr lang="en-GB" dirty="0" smtClean="0"/>
              <a:t>Audio is linked to text.</a:t>
            </a:r>
          </a:p>
          <a:p>
            <a:r>
              <a:rPr lang="en-GB" dirty="0" smtClean="0"/>
              <a:t>Notes are searchable &amp; can go through hand-writing recognition.</a:t>
            </a:r>
          </a:p>
          <a:p>
            <a:r>
              <a:rPr lang="en-GB" dirty="0" smtClean="0"/>
              <a:t>Demonstration of a LiveScribe Echo 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83" y="404664"/>
            <a:ext cx="8496300" cy="649288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LiveScribe Pen</a:t>
            </a:r>
            <a:endParaRPr lang="en-GB" dirty="0"/>
          </a:p>
        </p:txBody>
      </p:sp>
      <p:pic>
        <p:nvPicPr>
          <p:cNvPr id="8909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843401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2FC9FC"/>
      </a:accent1>
      <a:accent2>
        <a:srgbClr val="A4B3BB"/>
      </a:accent2>
      <a:accent3>
        <a:srgbClr val="A67891"/>
      </a:accent3>
      <a:accent4>
        <a:srgbClr val="4ED828"/>
      </a:accent4>
      <a:accent5>
        <a:srgbClr val="DBC9D3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UoS_ppt_template</Template>
  <TotalTime>2806</TotalTime>
  <Words>950</Words>
  <Application>Microsoft Office PowerPoint</Application>
  <PresentationFormat>On-screen Show (4:3)</PresentationFormat>
  <Paragraphs>161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uos_ppt__template_v7</vt:lpstr>
      <vt:lpstr>UOS divider slide design</vt:lpstr>
      <vt:lpstr>UOS full bleed image</vt:lpstr>
      <vt:lpstr>Capturing, writing and reading maths electronically - what works</vt:lpstr>
      <vt:lpstr>Why avoid using pen and paper?</vt:lpstr>
      <vt:lpstr>Accessible Maths Content</vt:lpstr>
      <vt:lpstr>4 other ways of capturing mathematical &amp; science information</vt:lpstr>
      <vt:lpstr>Technology for Capturing notes with maths and science content</vt:lpstr>
      <vt:lpstr>Audio Capture</vt:lpstr>
      <vt:lpstr>Audio NoteTaker v3.0</vt:lpstr>
      <vt:lpstr>Digital Pens:  Enhanced Pen &amp; Paper</vt:lpstr>
      <vt:lpstr>LiveScribe Pen</vt:lpstr>
      <vt:lpstr>Tablets for note-taking maths?</vt:lpstr>
      <vt:lpstr>Tablets for note-taking maths?</vt:lpstr>
      <vt:lpstr>Tablets ... the story 5 years ago</vt:lpstr>
      <vt:lpstr>Tablet PC’s &amp; OneNote for Engineering Students (2007)</vt:lpstr>
      <vt:lpstr>Hand writing recognition &amp; maths</vt:lpstr>
      <vt:lpstr>Working with PDF files</vt:lpstr>
      <vt:lpstr>Apps for maths note-taking</vt:lpstr>
      <vt:lpstr>Apps for maths note-taking</vt:lpstr>
      <vt:lpstr>Writing maths content on Windows: LaTex</vt:lpstr>
      <vt:lpstr>Writing maths content on Windows: MathType</vt:lpstr>
      <vt:lpstr>Writing maths content on Windows: MathTalk &amp; Dragon</vt:lpstr>
      <vt:lpstr>Reading maths content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Capturing, writing and reading maths electronically - what works</dc:title>
  <dc:creator>Abi James</dc:creator>
  <cp:lastModifiedBy>Abi James</cp:lastModifiedBy>
  <cp:revision>40</cp:revision>
  <cp:lastPrinted>2013-03-19T21:14:48Z</cp:lastPrinted>
  <dcterms:created xsi:type="dcterms:W3CDTF">2010-11-10T15:08:28Z</dcterms:created>
  <dcterms:modified xsi:type="dcterms:W3CDTF">2013-03-20T20:10:01Z</dcterms:modified>
</cp:coreProperties>
</file>